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70" r:id="rId9"/>
    <p:sldId id="272" r:id="rId10"/>
    <p:sldId id="273" r:id="rId11"/>
    <p:sldId id="271" r:id="rId12"/>
    <p:sldId id="274" r:id="rId13"/>
    <p:sldId id="276" r:id="rId14"/>
    <p:sldId id="278" r:id="rId15"/>
    <p:sldId id="260" r:id="rId16"/>
    <p:sldId id="261" r:id="rId17"/>
    <p:sldId id="262" r:id="rId18"/>
    <p:sldId id="263" r:id="rId19"/>
    <p:sldId id="268" r:id="rId20"/>
    <p:sldId id="264" r:id="rId21"/>
    <p:sldId id="265" r:id="rId22"/>
    <p:sldId id="269" r:id="rId23"/>
    <p:sldId id="266" r:id="rId24"/>
    <p:sldId id="279" r:id="rId25"/>
    <p:sldId id="26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11/12/2021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11/12/2021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Ethics of Interpretation</a:t>
            </a:r>
            <a:endParaRPr lang="en-US" dirty="0"/>
          </a:p>
        </p:txBody>
      </p:sp>
      <p:sp>
        <p:nvSpPr>
          <p:cNvPr id="3" name="Subtitle 2"/>
          <p:cNvSpPr>
            <a:spLocks noGrp="1"/>
          </p:cNvSpPr>
          <p:nvPr>
            <p:ph type="subTitle" idx="1"/>
          </p:nvPr>
        </p:nvSpPr>
        <p:spPr/>
        <p:txBody>
          <a:bodyPr/>
          <a:lstStyle/>
          <a:p>
            <a:r>
              <a:rPr lang="en-US" dirty="0" smtClean="0"/>
              <a:t>AK Flowerree</a:t>
            </a:r>
          </a:p>
          <a:p>
            <a:r>
              <a:rPr lang="en-US" dirty="0" smtClean="0"/>
              <a:t>Texas Tech University</a:t>
            </a:r>
            <a:endParaRPr lang="en-US" dirty="0"/>
          </a:p>
        </p:txBody>
      </p:sp>
    </p:spTree>
    <p:extLst>
      <p:ext uri="{BB962C8B-B14F-4D97-AF65-F5344CB8AC3E}">
        <p14:creationId xmlns:p14="http://schemas.microsoft.com/office/powerpoint/2010/main" val="3437490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 Dance through some philosophical literature: Principle of Charity</a:t>
            </a:r>
            <a:endParaRPr lang="en-US" dirty="0"/>
          </a:p>
        </p:txBody>
      </p:sp>
      <p:sp>
        <p:nvSpPr>
          <p:cNvPr id="3" name="Content Placeholder 2"/>
          <p:cNvSpPr>
            <a:spLocks noGrp="1"/>
          </p:cNvSpPr>
          <p:nvPr>
            <p:ph idx="1"/>
          </p:nvPr>
        </p:nvSpPr>
        <p:spPr>
          <a:xfrm>
            <a:off x="1141413" y="2514600"/>
            <a:ext cx="9905998" cy="3276600"/>
          </a:xfrm>
        </p:spPr>
        <p:txBody>
          <a:bodyPr>
            <a:normAutofit fontScale="85000" lnSpcReduction="20000"/>
          </a:bodyPr>
          <a:lstStyle/>
          <a:p>
            <a:pPr marL="0" indent="0">
              <a:buNone/>
            </a:pPr>
            <a:r>
              <a:rPr lang="en-US" i="1" dirty="0" smtClean="0">
                <a:effectLst/>
              </a:rPr>
              <a:t>(Aquinas, Kierkegaard, Doxastic Wronging Literature)</a:t>
            </a:r>
            <a:endParaRPr lang="en-US" dirty="0">
              <a:effectLst/>
            </a:endParaRPr>
          </a:p>
          <a:p>
            <a:r>
              <a:rPr lang="en-US" dirty="0" smtClean="0">
                <a:effectLst/>
              </a:rPr>
              <a:t>Interpret the person as acting from good will. Whenever possible</a:t>
            </a:r>
            <a:endParaRPr lang="en-US" dirty="0">
              <a:effectLst/>
            </a:endParaRPr>
          </a:p>
          <a:p>
            <a:pPr marL="0" indent="0">
              <a:buNone/>
            </a:pPr>
            <a:r>
              <a:rPr lang="en-US" dirty="0" smtClean="0">
                <a:effectLst/>
              </a:rPr>
              <a:t>Reply</a:t>
            </a:r>
            <a:r>
              <a:rPr lang="en-US" dirty="0">
                <a:effectLst/>
              </a:rPr>
              <a:t>: Charity is not at odds with truth. But it is a bad interpretive principle</a:t>
            </a:r>
          </a:p>
          <a:p>
            <a:pPr lvl="0"/>
            <a:r>
              <a:rPr lang="en-US" dirty="0">
                <a:effectLst/>
              </a:rPr>
              <a:t>It ignores harms to third parties. It will make predatory behavior invisible.</a:t>
            </a:r>
          </a:p>
          <a:p>
            <a:pPr lvl="0"/>
            <a:r>
              <a:rPr lang="en-US" dirty="0">
                <a:effectLst/>
              </a:rPr>
              <a:t>It will never allow for ulterior motives in seemingly innocent situations (grooming)</a:t>
            </a:r>
          </a:p>
          <a:p>
            <a:pPr lvl="0"/>
            <a:r>
              <a:rPr lang="en-US" dirty="0">
                <a:effectLst/>
              </a:rPr>
              <a:t>It ignores the importance of self-protection (creepy date)</a:t>
            </a:r>
          </a:p>
          <a:p>
            <a:pPr lvl="0"/>
            <a:r>
              <a:rPr lang="en-US" dirty="0">
                <a:effectLst/>
              </a:rPr>
              <a:t>It is dubious that the rosy glow of partiality spurs moral improvement.</a:t>
            </a:r>
          </a:p>
          <a:p>
            <a:pPr lvl="0"/>
            <a:r>
              <a:rPr lang="en-US" dirty="0" smtClean="0">
                <a:effectLst/>
              </a:rPr>
              <a:t>Is </a:t>
            </a:r>
            <a:r>
              <a:rPr lang="en-US" dirty="0">
                <a:effectLst/>
              </a:rPr>
              <a:t>charity indexed to the agent’s evaluative outlook? Or the evaluator?</a:t>
            </a:r>
          </a:p>
          <a:p>
            <a:pPr lvl="0"/>
            <a:r>
              <a:rPr lang="en-US" dirty="0">
                <a:effectLst/>
              </a:rPr>
              <a:t> Is it more charitable to view the person as vastly irrational than it is to view them as acting from bad will?</a:t>
            </a:r>
          </a:p>
          <a:p>
            <a:endParaRPr lang="en-US" dirty="0"/>
          </a:p>
        </p:txBody>
      </p:sp>
    </p:spTree>
    <p:extLst>
      <p:ext uri="{BB962C8B-B14F-4D97-AF65-F5344CB8AC3E}">
        <p14:creationId xmlns:p14="http://schemas.microsoft.com/office/powerpoint/2010/main" val="8545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a:t>
            </a:r>
            <a:endParaRPr lang="en-US" dirty="0"/>
          </a:p>
        </p:txBody>
      </p:sp>
      <p:sp>
        <p:nvSpPr>
          <p:cNvPr id="6" name="Content Placeholder 5"/>
          <p:cNvSpPr>
            <a:spLocks noGrp="1"/>
          </p:cNvSpPr>
          <p:nvPr>
            <p:ph idx="1"/>
          </p:nvPr>
        </p:nvSpPr>
        <p:spPr/>
        <p:txBody>
          <a:bodyPr/>
          <a:lstStyle/>
          <a:p>
            <a:pPr marL="457200" indent="-457200">
              <a:buFont typeface="+mj-lt"/>
              <a:buAutoNum type="arabicPeriod"/>
            </a:pPr>
            <a:r>
              <a:rPr lang="en-US" strike="sngStrike" dirty="0" smtClean="0"/>
              <a:t>Understanding Action and the role of interpretation</a:t>
            </a:r>
          </a:p>
          <a:p>
            <a:pPr marL="457200" indent="-457200">
              <a:buFont typeface="+mj-lt"/>
              <a:buAutoNum type="arabicPeriod"/>
            </a:pPr>
            <a:r>
              <a:rPr lang="en-US" strike="sngStrike" dirty="0" smtClean="0"/>
              <a:t>A dance through some philosophical literature</a:t>
            </a:r>
          </a:p>
          <a:p>
            <a:pPr marL="457200" indent="-457200">
              <a:buFont typeface="+mj-lt"/>
              <a:buAutoNum type="arabicPeriod"/>
            </a:pPr>
            <a:r>
              <a:rPr lang="en-US" dirty="0" smtClean="0"/>
              <a:t>Attunement (from Simone Weil)</a:t>
            </a:r>
          </a:p>
          <a:p>
            <a:pPr marL="457200" indent="-457200">
              <a:buFont typeface="+mj-lt"/>
              <a:buAutoNum type="arabicPeriod"/>
            </a:pPr>
            <a:r>
              <a:rPr lang="en-US" dirty="0" smtClean="0"/>
              <a:t>Concluding thoughts</a:t>
            </a:r>
          </a:p>
          <a:p>
            <a:pPr marL="457200" indent="-457200">
              <a:buFont typeface="+mj-lt"/>
              <a:buAutoNum type="arabicPeriod"/>
            </a:pPr>
            <a:endParaRPr lang="en-US" dirty="0"/>
          </a:p>
        </p:txBody>
      </p:sp>
    </p:spTree>
    <p:extLst>
      <p:ext uri="{BB962C8B-B14F-4D97-AF65-F5344CB8AC3E}">
        <p14:creationId xmlns:p14="http://schemas.microsoft.com/office/powerpoint/2010/main" val="197209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a:t>
            </a:r>
            <a:endParaRPr lang="en-US" dirty="0"/>
          </a:p>
        </p:txBody>
      </p:sp>
      <p:sp>
        <p:nvSpPr>
          <p:cNvPr id="3" name="Content Placeholder 2"/>
          <p:cNvSpPr>
            <a:spLocks noGrp="1"/>
          </p:cNvSpPr>
          <p:nvPr>
            <p:ph idx="1"/>
          </p:nvPr>
        </p:nvSpPr>
        <p:spPr/>
        <p:txBody>
          <a:bodyPr/>
          <a:lstStyle/>
          <a:p>
            <a:r>
              <a:rPr lang="en-US" dirty="0" smtClean="0"/>
              <a:t>Simone Weil: the task of interpretation is a contemplative rather than constructive task.</a:t>
            </a:r>
          </a:p>
          <a:p>
            <a:r>
              <a:rPr lang="en-US" dirty="0" smtClean="0"/>
              <a:t>We ought to interpret each other by paying attention to the features of the act/action: the agent, the situation, and (most especially) our relationship to each.</a:t>
            </a:r>
          </a:p>
          <a:p>
            <a:r>
              <a:rPr lang="en-US" dirty="0" smtClean="0"/>
              <a:t>Through the practice of attention, we develop the virtue of </a:t>
            </a:r>
            <a:r>
              <a:rPr lang="en-US" i="1" dirty="0" smtClean="0"/>
              <a:t>attunement </a:t>
            </a:r>
            <a:endParaRPr lang="en-US" dirty="0"/>
          </a:p>
        </p:txBody>
      </p:sp>
    </p:spTree>
    <p:extLst>
      <p:ext uri="{BB962C8B-B14F-4D97-AF65-F5344CB8AC3E}">
        <p14:creationId xmlns:p14="http://schemas.microsoft.com/office/powerpoint/2010/main" val="204400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a:t>
            </a:r>
            <a:endParaRPr lang="en-US" dirty="0"/>
          </a:p>
        </p:txBody>
      </p:sp>
      <p:sp>
        <p:nvSpPr>
          <p:cNvPr id="3" name="Content Placeholder 2"/>
          <p:cNvSpPr>
            <a:spLocks noGrp="1"/>
          </p:cNvSpPr>
          <p:nvPr>
            <p:ph idx="1"/>
          </p:nvPr>
        </p:nvSpPr>
        <p:spPr/>
        <p:txBody>
          <a:bodyPr/>
          <a:lstStyle/>
          <a:p>
            <a:pPr marL="0" indent="0">
              <a:buNone/>
            </a:pPr>
            <a:r>
              <a:rPr lang="en-US" dirty="0">
                <a:effectLst/>
              </a:rPr>
              <a:t>In “Gravity and Grace</a:t>
            </a:r>
            <a:r>
              <a:rPr lang="en-US" dirty="0" smtClean="0">
                <a:effectLst/>
              </a:rPr>
              <a:t>,” Weil </a:t>
            </a:r>
            <a:r>
              <a:rPr lang="en-US" dirty="0">
                <a:effectLst/>
              </a:rPr>
              <a:t>writes</a:t>
            </a:r>
          </a:p>
          <a:p>
            <a:pPr marL="0" indent="0">
              <a:buNone/>
            </a:pPr>
            <a:r>
              <a:rPr lang="en-US" dirty="0" smtClean="0">
                <a:effectLst/>
              </a:rPr>
              <a:t>“We </a:t>
            </a:r>
            <a:r>
              <a:rPr lang="en-US" dirty="0">
                <a:effectLst/>
              </a:rPr>
              <a:t>have to try to cure our faults by attention and not by will… if we turn our mind towards the good, it is impossible that little by little the whole soul will not be attracted thereto in spite of itself</a:t>
            </a:r>
            <a:r>
              <a:rPr lang="en-US" dirty="0" smtClean="0">
                <a:effectLst/>
              </a:rPr>
              <a:t>….The </a:t>
            </a:r>
            <a:r>
              <a:rPr lang="en-US" dirty="0">
                <a:effectLst/>
              </a:rPr>
              <a:t>authentic and pure values – truth, beauty and goodness – in the same activity of a human being are the result of one and the same act, a certain application of the full attention to the object</a:t>
            </a:r>
            <a:r>
              <a:rPr lang="en-US" dirty="0" smtClean="0">
                <a:effectLst/>
              </a:rPr>
              <a:t>.”</a:t>
            </a:r>
            <a:endParaRPr lang="en-US" dirty="0"/>
          </a:p>
        </p:txBody>
      </p:sp>
    </p:spTree>
    <p:extLst>
      <p:ext uri="{BB962C8B-B14F-4D97-AF65-F5344CB8AC3E}">
        <p14:creationId xmlns:p14="http://schemas.microsoft.com/office/powerpoint/2010/main" val="166136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a:t>
            </a:r>
            <a:endParaRPr lang="en-US" dirty="0"/>
          </a:p>
        </p:txBody>
      </p:sp>
      <p:sp>
        <p:nvSpPr>
          <p:cNvPr id="3" name="Content Placeholder 2"/>
          <p:cNvSpPr>
            <a:spLocks noGrp="1"/>
          </p:cNvSpPr>
          <p:nvPr>
            <p:ph idx="1"/>
          </p:nvPr>
        </p:nvSpPr>
        <p:spPr/>
        <p:txBody>
          <a:bodyPr>
            <a:normAutofit/>
          </a:bodyPr>
          <a:lstStyle/>
          <a:p>
            <a:r>
              <a:rPr lang="en-US" dirty="0" smtClean="0"/>
              <a:t>Consider the person who is hungry and asks for food:</a:t>
            </a:r>
          </a:p>
          <a:p>
            <a:r>
              <a:rPr lang="en-US" dirty="0" smtClean="0">
                <a:effectLst/>
              </a:rPr>
              <a:t>Weil </a:t>
            </a:r>
            <a:r>
              <a:rPr lang="en-US" dirty="0">
                <a:effectLst/>
              </a:rPr>
              <a:t>writes, “To know that this man who is hungry and thirsty really exists as much as I do – that is enough, the rest follows of itself.” </a:t>
            </a:r>
            <a:endParaRPr lang="en-US" dirty="0" smtClean="0">
              <a:effectLst/>
            </a:endParaRPr>
          </a:p>
          <a:p>
            <a:r>
              <a:rPr lang="en-US" dirty="0" smtClean="0">
                <a:effectLst/>
              </a:rPr>
              <a:t>In </a:t>
            </a:r>
            <a:r>
              <a:rPr lang="en-US" dirty="0">
                <a:effectLst/>
              </a:rPr>
              <a:t>order to ignore this man’s need, we must convince ourselves that he does not really need it, or we cannot really help him. But if we are properly attuned to his need, and our ability to help, we will be unable to arrive at any other conclusion than that we must help him. And so, for Weil, the wisdom that is needed to interpret the meaning of an action is given to us through the practice of attention. </a:t>
            </a:r>
          </a:p>
        </p:txBody>
      </p:sp>
    </p:spTree>
    <p:extLst>
      <p:ext uri="{BB962C8B-B14F-4D97-AF65-F5344CB8AC3E}">
        <p14:creationId xmlns:p14="http://schemas.microsoft.com/office/powerpoint/2010/main" val="20040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a:t>
            </a:r>
            <a:endParaRPr lang="en-US" dirty="0"/>
          </a:p>
        </p:txBody>
      </p:sp>
      <p:sp>
        <p:nvSpPr>
          <p:cNvPr id="3" name="Content Placeholder 2"/>
          <p:cNvSpPr>
            <a:spLocks noGrp="1"/>
          </p:cNvSpPr>
          <p:nvPr>
            <p:ph idx="1"/>
          </p:nvPr>
        </p:nvSpPr>
        <p:spPr/>
        <p:txBody>
          <a:bodyPr/>
          <a:lstStyle/>
          <a:p>
            <a:r>
              <a:rPr lang="en-US" dirty="0" smtClean="0">
                <a:effectLst/>
              </a:rPr>
              <a:t>“We </a:t>
            </a:r>
            <a:r>
              <a:rPr lang="en-US" dirty="0">
                <a:effectLst/>
              </a:rPr>
              <a:t>read, but also we are read by, others. Interferences in these readings. Forcing someone to read himself as we read him (slavery). Forcing others to read us as we read ourselves (conquest</a:t>
            </a:r>
            <a:r>
              <a:rPr lang="en-US" dirty="0" smtClean="0">
                <a:effectLst/>
              </a:rPr>
              <a:t>)”</a:t>
            </a:r>
          </a:p>
          <a:p>
            <a:r>
              <a:rPr lang="en-US" dirty="0" smtClean="0">
                <a:effectLst/>
              </a:rPr>
              <a:t>Dangers: deferring to self, deferring to social norms</a:t>
            </a:r>
            <a:endParaRPr lang="en-US" dirty="0"/>
          </a:p>
        </p:txBody>
      </p:sp>
    </p:spTree>
    <p:extLst>
      <p:ext uri="{BB962C8B-B14F-4D97-AF65-F5344CB8AC3E}">
        <p14:creationId xmlns:p14="http://schemas.microsoft.com/office/powerpoint/2010/main" val="172123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a:t>
            </a:r>
            <a:endParaRPr lang="en-US" dirty="0"/>
          </a:p>
        </p:txBody>
      </p:sp>
      <p:sp>
        <p:nvSpPr>
          <p:cNvPr id="3" name="Content Placeholder 2"/>
          <p:cNvSpPr>
            <a:spLocks noGrp="1"/>
          </p:cNvSpPr>
          <p:nvPr>
            <p:ph idx="1"/>
          </p:nvPr>
        </p:nvSpPr>
        <p:spPr/>
        <p:txBody>
          <a:bodyPr/>
          <a:lstStyle/>
          <a:p>
            <a:r>
              <a:rPr lang="en-US" dirty="0" smtClean="0">
                <a:effectLst/>
              </a:rPr>
              <a:t>Deferring to self: Distortion</a:t>
            </a:r>
          </a:p>
          <a:p>
            <a:r>
              <a:rPr lang="en-US" dirty="0" smtClean="0">
                <a:effectLst/>
              </a:rPr>
              <a:t>Our personal history, our emotional reactions, our ego will distort our reading of the situation</a:t>
            </a:r>
          </a:p>
        </p:txBody>
      </p:sp>
    </p:spTree>
    <p:extLst>
      <p:ext uri="{BB962C8B-B14F-4D97-AF65-F5344CB8AC3E}">
        <p14:creationId xmlns:p14="http://schemas.microsoft.com/office/powerpoint/2010/main" val="218882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a:t>
            </a:r>
            <a:endParaRPr lang="en-US" dirty="0"/>
          </a:p>
        </p:txBody>
      </p:sp>
      <p:sp>
        <p:nvSpPr>
          <p:cNvPr id="3" name="Content Placeholder 2"/>
          <p:cNvSpPr>
            <a:spLocks noGrp="1"/>
          </p:cNvSpPr>
          <p:nvPr>
            <p:ph idx="1"/>
          </p:nvPr>
        </p:nvSpPr>
        <p:spPr/>
        <p:txBody>
          <a:bodyPr/>
          <a:lstStyle/>
          <a:p>
            <a:r>
              <a:rPr lang="en-US" dirty="0" smtClean="0"/>
              <a:t>Social Deference: Peer Pressure</a:t>
            </a:r>
          </a:p>
          <a:p>
            <a:r>
              <a:rPr lang="en-US" dirty="0" smtClean="0"/>
              <a:t>We harm our interpersonal relationship by failing to take proper care to understand the other person.</a:t>
            </a:r>
          </a:p>
          <a:p>
            <a:endParaRPr lang="en-US" dirty="0"/>
          </a:p>
        </p:txBody>
      </p:sp>
    </p:spTree>
    <p:extLst>
      <p:ext uri="{BB962C8B-B14F-4D97-AF65-F5344CB8AC3E}">
        <p14:creationId xmlns:p14="http://schemas.microsoft.com/office/powerpoint/2010/main" val="135368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effectLst/>
              </a:rPr>
              <a:t>Social Deference: Contingent, Unhelpful or unkind scripts</a:t>
            </a:r>
          </a:p>
          <a:p>
            <a:r>
              <a:rPr lang="en-US" dirty="0" smtClean="0">
                <a:effectLst/>
              </a:rPr>
              <a:t>Social </a:t>
            </a:r>
            <a:r>
              <a:rPr lang="en-US" dirty="0">
                <a:effectLst/>
              </a:rPr>
              <a:t>scripts can be a source of error because they are based on contingent features that may or may not track anything of value. </a:t>
            </a:r>
            <a:endParaRPr lang="en-US" dirty="0" smtClean="0">
              <a:effectLst/>
            </a:endParaRPr>
          </a:p>
          <a:p>
            <a:r>
              <a:rPr lang="en-US" dirty="0" smtClean="0">
                <a:effectLst/>
              </a:rPr>
              <a:t>Joan </a:t>
            </a:r>
            <a:r>
              <a:rPr lang="en-US" dirty="0">
                <a:effectLst/>
              </a:rPr>
              <a:t>of Arc. </a:t>
            </a:r>
            <a:endParaRPr lang="en-US" dirty="0" smtClean="0">
              <a:effectLst/>
            </a:endParaRPr>
          </a:p>
          <a:p>
            <a:pPr lvl="1"/>
            <a:r>
              <a:rPr lang="en-US" dirty="0" smtClean="0">
                <a:effectLst/>
              </a:rPr>
              <a:t>Canonized as a saint in 1920</a:t>
            </a:r>
          </a:p>
          <a:p>
            <a:pPr lvl="1"/>
            <a:r>
              <a:rPr lang="en-US" dirty="0" smtClean="0">
                <a:effectLst/>
              </a:rPr>
              <a:t>Condemned as a witch, </a:t>
            </a:r>
            <a:r>
              <a:rPr lang="en-US" dirty="0">
                <a:effectLst/>
              </a:rPr>
              <a:t>a heretic. </a:t>
            </a:r>
            <a:endParaRPr lang="en-US" dirty="0" smtClean="0">
              <a:effectLst/>
            </a:endParaRPr>
          </a:p>
          <a:p>
            <a:pPr lvl="1"/>
            <a:r>
              <a:rPr lang="en-US" dirty="0" smtClean="0">
                <a:effectLst/>
              </a:rPr>
              <a:t>Social meanings are contingent:1430s </a:t>
            </a:r>
            <a:r>
              <a:rPr lang="en-US" dirty="0">
                <a:effectLst/>
              </a:rPr>
              <a:t>or the </a:t>
            </a:r>
            <a:r>
              <a:rPr lang="en-US" dirty="0" smtClean="0">
                <a:effectLst/>
              </a:rPr>
              <a:t>1920s </a:t>
            </a:r>
            <a:r>
              <a:rPr lang="en-US" dirty="0">
                <a:effectLst/>
              </a:rPr>
              <a:t>or the 2020s. Which one is relevant? </a:t>
            </a:r>
            <a:endParaRPr lang="en-US" dirty="0" smtClean="0">
              <a:effectLst/>
            </a:endParaRPr>
          </a:p>
          <a:p>
            <a:pPr lvl="1"/>
            <a:r>
              <a:rPr lang="en-US" dirty="0" smtClean="0">
                <a:effectLst/>
              </a:rPr>
              <a:t>we </a:t>
            </a:r>
            <a:r>
              <a:rPr lang="en-US" dirty="0">
                <a:effectLst/>
              </a:rPr>
              <a:t>must recognize our own role in determining the interpretation.</a:t>
            </a:r>
          </a:p>
          <a:p>
            <a:endParaRPr lang="en-US" dirty="0"/>
          </a:p>
        </p:txBody>
      </p:sp>
    </p:spTree>
    <p:extLst>
      <p:ext uri="{BB962C8B-B14F-4D97-AF65-F5344CB8AC3E}">
        <p14:creationId xmlns:p14="http://schemas.microsoft.com/office/powerpoint/2010/main" val="12631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 Distortions</a:t>
            </a:r>
            <a:endParaRPr lang="en-US" dirty="0"/>
          </a:p>
        </p:txBody>
      </p:sp>
      <p:sp>
        <p:nvSpPr>
          <p:cNvPr id="3" name="Content Placeholder 2"/>
          <p:cNvSpPr>
            <a:spLocks noGrp="1"/>
          </p:cNvSpPr>
          <p:nvPr>
            <p:ph idx="1"/>
          </p:nvPr>
        </p:nvSpPr>
        <p:spPr/>
        <p:txBody>
          <a:bodyPr>
            <a:normAutofit/>
          </a:bodyPr>
          <a:lstStyle/>
          <a:p>
            <a:pPr lvl="0"/>
            <a:r>
              <a:rPr lang="en-US" dirty="0">
                <a:effectLst/>
              </a:rPr>
              <a:t>We are angry/fearful/self-protective</a:t>
            </a:r>
          </a:p>
          <a:p>
            <a:pPr lvl="0"/>
            <a:r>
              <a:rPr lang="en-US" dirty="0">
                <a:effectLst/>
              </a:rPr>
              <a:t>We defer to the cultural scripts rather than seeing the individual</a:t>
            </a:r>
          </a:p>
          <a:p>
            <a:pPr lvl="0"/>
            <a:r>
              <a:rPr lang="en-US" dirty="0">
                <a:effectLst/>
              </a:rPr>
              <a:t>We defer to the mob mentality rather than weighing the details of the case</a:t>
            </a:r>
          </a:p>
          <a:p>
            <a:pPr lvl="0"/>
            <a:r>
              <a:rPr lang="en-US" dirty="0">
                <a:effectLst/>
              </a:rPr>
              <a:t>We value the wrong things</a:t>
            </a:r>
          </a:p>
          <a:p>
            <a:pPr lvl="0"/>
            <a:r>
              <a:rPr lang="en-US" dirty="0">
                <a:effectLst/>
              </a:rPr>
              <a:t>We are distracted</a:t>
            </a:r>
          </a:p>
          <a:p>
            <a:pPr lvl="0"/>
            <a:r>
              <a:rPr lang="en-US" dirty="0">
                <a:effectLst/>
              </a:rPr>
              <a:t>Power distorts our </a:t>
            </a:r>
            <a:r>
              <a:rPr lang="en-US" dirty="0" smtClean="0">
                <a:effectLst/>
              </a:rPr>
              <a:t>interpretations (Manne)</a:t>
            </a:r>
            <a:endParaRPr lang="en-US" dirty="0"/>
          </a:p>
        </p:txBody>
      </p:sp>
    </p:spTree>
    <p:extLst>
      <p:ext uri="{BB962C8B-B14F-4D97-AF65-F5344CB8AC3E}">
        <p14:creationId xmlns:p14="http://schemas.microsoft.com/office/powerpoint/2010/main" val="6766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Ethics of Interpretation </a:t>
            </a:r>
            <a:endParaRPr lang="en-US" dirty="0"/>
          </a:p>
        </p:txBody>
      </p:sp>
      <p:sp>
        <p:nvSpPr>
          <p:cNvPr id="7" name="Content Placeholder 6"/>
          <p:cNvSpPr>
            <a:spLocks noGrp="1"/>
          </p:cNvSpPr>
          <p:nvPr>
            <p:ph sz="half" idx="1"/>
          </p:nvPr>
        </p:nvSpPr>
        <p:spPr>
          <a:xfrm>
            <a:off x="1141412" y="1902691"/>
            <a:ext cx="4876800" cy="3888509"/>
          </a:xfrm>
        </p:spPr>
        <p:txBody>
          <a:bodyPr>
            <a:normAutofit fontScale="85000" lnSpcReduction="10000"/>
          </a:bodyPr>
          <a:lstStyle/>
          <a:p>
            <a:pPr lvl="0"/>
            <a:r>
              <a:rPr lang="en-US" i="1" dirty="0">
                <a:effectLst/>
              </a:rPr>
              <a:t>Is she grandstanding, or merely animated and sincere? </a:t>
            </a:r>
            <a:endParaRPr lang="en-US" dirty="0">
              <a:effectLst/>
            </a:endParaRPr>
          </a:p>
          <a:p>
            <a:pPr lvl="0"/>
            <a:r>
              <a:rPr lang="en-US" i="1" dirty="0">
                <a:effectLst/>
              </a:rPr>
              <a:t>Is the group rioting or protesting? </a:t>
            </a:r>
            <a:endParaRPr lang="en-US" dirty="0">
              <a:effectLst/>
            </a:endParaRPr>
          </a:p>
          <a:p>
            <a:pPr lvl="0"/>
            <a:r>
              <a:rPr lang="en-US" i="1" dirty="0">
                <a:effectLst/>
              </a:rPr>
              <a:t>Was she acting out and seeking attention, or was her outburst an attempt to express her individuality and break free from socially oppressive norms?</a:t>
            </a:r>
            <a:endParaRPr lang="en-US" dirty="0">
              <a:effectLst/>
            </a:endParaRPr>
          </a:p>
          <a:p>
            <a:pPr lvl="0"/>
            <a:r>
              <a:rPr lang="en-US" i="1" dirty="0">
                <a:effectLst/>
              </a:rPr>
              <a:t>Did this student not turn in work because they are lazy and unmotivated or because of crippling anxiety and depression?</a:t>
            </a:r>
            <a:endParaRPr lang="en-US" dirty="0">
              <a:effectLst/>
            </a:endParaRPr>
          </a:p>
          <a:p>
            <a:pPr lvl="0"/>
            <a:r>
              <a:rPr lang="en-US" i="1" dirty="0">
                <a:effectLst/>
              </a:rPr>
              <a:t>Does the leader give a speech of hope and unity, or blather on with wishful thinking? </a:t>
            </a:r>
            <a:endParaRPr lang="en-US" dirty="0">
              <a:effectLst/>
            </a:endParaRPr>
          </a:p>
          <a:p>
            <a:pPr lvl="0"/>
            <a:r>
              <a:rPr lang="en-US" i="1" dirty="0">
                <a:effectLst/>
              </a:rPr>
              <a:t>Is this man flexing his privilege and entitlement, or merely asking for a fair hearing?</a:t>
            </a:r>
            <a:endParaRPr lang="en-US" dirty="0">
              <a:effectLst/>
            </a:endParaRPr>
          </a:p>
          <a:p>
            <a:pPr lvl="0"/>
            <a:r>
              <a:rPr lang="en-US" i="1" dirty="0">
                <a:effectLst/>
              </a:rPr>
              <a:t>Am I overreacting? Or is he </a:t>
            </a:r>
            <a:r>
              <a:rPr lang="en-US" i="1" dirty="0" err="1">
                <a:effectLst/>
              </a:rPr>
              <a:t>gaslighting</a:t>
            </a:r>
            <a:r>
              <a:rPr lang="en-US" i="1" dirty="0">
                <a:effectLst/>
              </a:rPr>
              <a:t> me</a:t>
            </a:r>
            <a:r>
              <a:rPr lang="en-US" i="1" dirty="0" smtClean="0">
                <a:effectLst/>
              </a:rPr>
              <a:t>?</a:t>
            </a:r>
            <a:endParaRPr lang="en-US" dirty="0">
              <a:effectLst/>
            </a:endParaRPr>
          </a:p>
          <a:p>
            <a:endParaRPr lang="en-US" dirty="0"/>
          </a:p>
        </p:txBody>
      </p:sp>
      <p:sp>
        <p:nvSpPr>
          <p:cNvPr id="9" name="Content Placeholder 8"/>
          <p:cNvSpPr>
            <a:spLocks noGrp="1"/>
          </p:cNvSpPr>
          <p:nvPr>
            <p:ph sz="half" idx="2"/>
          </p:nvPr>
        </p:nvSpPr>
        <p:spPr>
          <a:xfrm>
            <a:off x="6170612" y="1828800"/>
            <a:ext cx="4876800" cy="3962400"/>
          </a:xfrm>
        </p:spPr>
        <p:txBody>
          <a:bodyPr>
            <a:normAutofit fontScale="85000" lnSpcReduction="10000"/>
          </a:bodyPr>
          <a:lstStyle/>
          <a:p>
            <a:r>
              <a:rPr lang="en-US" b="1" dirty="0">
                <a:effectLst/>
              </a:rPr>
              <a:t>Contested Action:</a:t>
            </a:r>
            <a:r>
              <a:rPr lang="en-US" dirty="0">
                <a:effectLst/>
              </a:rPr>
              <a:t> there is agreement on the basic form of the act – certain bodily movements were performed – but there is not agreement on the significance or moral status of those bodily movements. </a:t>
            </a:r>
          </a:p>
          <a:p>
            <a:pPr lvl="0"/>
            <a:r>
              <a:rPr lang="en-US" dirty="0">
                <a:effectLst/>
              </a:rPr>
              <a:t>Interpretation determines which reactive attitudes (if any) apply</a:t>
            </a:r>
          </a:p>
          <a:p>
            <a:pPr lvl="0"/>
            <a:r>
              <a:rPr lang="en-US" dirty="0">
                <a:effectLst/>
              </a:rPr>
              <a:t>We wrong another person when we fail to treat them as we ought</a:t>
            </a:r>
          </a:p>
          <a:p>
            <a:endParaRPr lang="en-US" dirty="0"/>
          </a:p>
        </p:txBody>
      </p:sp>
    </p:spTree>
    <p:extLst>
      <p:ext uri="{BB962C8B-B14F-4D97-AF65-F5344CB8AC3E}">
        <p14:creationId xmlns:p14="http://schemas.microsoft.com/office/powerpoint/2010/main" val="274256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 as corrective</a:t>
            </a:r>
            <a:endParaRPr lang="en-US" dirty="0"/>
          </a:p>
        </p:txBody>
      </p:sp>
      <p:sp>
        <p:nvSpPr>
          <p:cNvPr id="3" name="Content Placeholder 2"/>
          <p:cNvSpPr>
            <a:spLocks noGrp="1"/>
          </p:cNvSpPr>
          <p:nvPr>
            <p:ph idx="1"/>
          </p:nvPr>
        </p:nvSpPr>
        <p:spPr>
          <a:xfrm>
            <a:off x="1141413" y="1921165"/>
            <a:ext cx="9905998" cy="3870036"/>
          </a:xfrm>
        </p:spPr>
        <p:txBody>
          <a:bodyPr>
            <a:normAutofit fontScale="85000" lnSpcReduction="10000"/>
          </a:bodyPr>
          <a:lstStyle/>
          <a:p>
            <a:pPr marL="457200" indent="-457200">
              <a:buFont typeface="+mj-lt"/>
              <a:buAutoNum type="arabicPeriod"/>
            </a:pPr>
            <a:r>
              <a:rPr lang="en-US" dirty="0" smtClean="0">
                <a:effectLst/>
              </a:rPr>
              <a:t>it </a:t>
            </a:r>
            <a:r>
              <a:rPr lang="en-US" dirty="0">
                <a:effectLst/>
              </a:rPr>
              <a:t>reveals to us the assumptions we are making about our interpretation. It lays bare how much work goes into constructing a reading, and makes salient the interpretive moves we are making. Interpretations of others are more fundamentally readings of ourselves. They reflect us as much as they reflect those we read. We see ourselves in our </a:t>
            </a:r>
            <a:r>
              <a:rPr lang="en-US" dirty="0" smtClean="0">
                <a:effectLst/>
              </a:rPr>
              <a:t>readings.</a:t>
            </a:r>
          </a:p>
          <a:p>
            <a:pPr marL="457200" indent="-457200">
              <a:buFont typeface="+mj-lt"/>
              <a:buAutoNum type="arabicPeriod"/>
            </a:pPr>
            <a:r>
              <a:rPr lang="en-US" dirty="0" smtClean="0">
                <a:effectLst/>
              </a:rPr>
              <a:t>the </a:t>
            </a:r>
            <a:r>
              <a:rPr lang="en-US" dirty="0">
                <a:effectLst/>
              </a:rPr>
              <a:t>result is not a debunking of readings. It’s not that the contingency and </a:t>
            </a:r>
            <a:r>
              <a:rPr lang="en-US" dirty="0" err="1">
                <a:effectLst/>
              </a:rPr>
              <a:t>constructedness</a:t>
            </a:r>
            <a:r>
              <a:rPr lang="en-US" dirty="0">
                <a:effectLst/>
              </a:rPr>
              <a:t> of readings makes it any less important or legitimate to read the actions of others. Instead, attunement helps us </a:t>
            </a:r>
            <a:r>
              <a:rPr lang="en-US" dirty="0" smtClean="0">
                <a:effectLst/>
              </a:rPr>
              <a:t>avoid error. </a:t>
            </a:r>
            <a:r>
              <a:rPr lang="en-US" dirty="0">
                <a:effectLst/>
              </a:rPr>
              <a:t>The primary accomplishment is that we understand our own relationship to the interpretation of others, and so understand our own limitations. Practicing attunement ought to bring with it increased compassion and humility in our judgments. </a:t>
            </a:r>
            <a:endParaRPr lang="en-US" dirty="0" smtClean="0">
              <a:effectLst/>
            </a:endParaRPr>
          </a:p>
          <a:p>
            <a:pPr marL="457200" indent="-457200">
              <a:buFont typeface="+mj-lt"/>
              <a:buAutoNum type="arabicPeriod"/>
            </a:pPr>
            <a:r>
              <a:rPr lang="en-US" dirty="0" smtClean="0">
                <a:effectLst/>
              </a:rPr>
              <a:t>And </a:t>
            </a:r>
            <a:r>
              <a:rPr lang="en-US" dirty="0">
                <a:effectLst/>
              </a:rPr>
              <a:t>finally, attunement also makes central what we take to be valuable, appropriate, respectful and required. Attunement puts in bold relief our normative commitments</a:t>
            </a:r>
            <a:r>
              <a:rPr lang="en-US" dirty="0" smtClean="0">
                <a:effectLst/>
              </a:rPr>
              <a:t>. </a:t>
            </a:r>
            <a:r>
              <a:rPr lang="en-US" dirty="0">
                <a:effectLst/>
              </a:rPr>
              <a:t>Attunement can draw our attention to our conception of the good and the role that normative commitments play in interpreting the actions of others. </a:t>
            </a:r>
          </a:p>
          <a:p>
            <a:endParaRPr lang="en-US" dirty="0"/>
          </a:p>
        </p:txBody>
      </p:sp>
    </p:spTree>
    <p:extLst>
      <p:ext uri="{BB962C8B-B14F-4D97-AF65-F5344CB8AC3E}">
        <p14:creationId xmlns:p14="http://schemas.microsoft.com/office/powerpoint/2010/main" val="274742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a:t>
            </a:r>
            <a:endParaRPr lang="en-US" dirty="0"/>
          </a:p>
        </p:txBody>
      </p:sp>
      <p:sp>
        <p:nvSpPr>
          <p:cNvPr id="6" name="Content Placeholder 5"/>
          <p:cNvSpPr>
            <a:spLocks noGrp="1"/>
          </p:cNvSpPr>
          <p:nvPr>
            <p:ph idx="1"/>
          </p:nvPr>
        </p:nvSpPr>
        <p:spPr/>
        <p:txBody>
          <a:bodyPr/>
          <a:lstStyle/>
          <a:p>
            <a:pPr marL="457200" indent="-457200">
              <a:buFont typeface="+mj-lt"/>
              <a:buAutoNum type="arabicPeriod"/>
            </a:pPr>
            <a:r>
              <a:rPr lang="en-US" strike="sngStrike" dirty="0" smtClean="0"/>
              <a:t>Understanding Action and the role of interpretation</a:t>
            </a:r>
          </a:p>
          <a:p>
            <a:pPr marL="457200" indent="-457200">
              <a:buFont typeface="+mj-lt"/>
              <a:buAutoNum type="arabicPeriod"/>
            </a:pPr>
            <a:r>
              <a:rPr lang="en-US" strike="sngStrike" dirty="0" smtClean="0"/>
              <a:t>A dance through some philosophical literature</a:t>
            </a:r>
          </a:p>
          <a:p>
            <a:pPr marL="457200" indent="-457200">
              <a:buFont typeface="+mj-lt"/>
              <a:buAutoNum type="arabicPeriod"/>
            </a:pPr>
            <a:r>
              <a:rPr lang="en-US" strike="sngStrike" dirty="0" smtClean="0"/>
              <a:t>Attunement (from Simone Weil)</a:t>
            </a:r>
          </a:p>
          <a:p>
            <a:pPr marL="457200" indent="-457200">
              <a:buFont typeface="+mj-lt"/>
              <a:buAutoNum type="arabicPeriod"/>
            </a:pPr>
            <a:r>
              <a:rPr lang="en-US" dirty="0" smtClean="0"/>
              <a:t>Concluding thoughts</a:t>
            </a:r>
          </a:p>
          <a:p>
            <a:pPr marL="457200" indent="-457200">
              <a:buFont typeface="+mj-lt"/>
              <a:buAutoNum type="arabicPeriod"/>
            </a:pPr>
            <a:endParaRPr lang="en-US" dirty="0"/>
          </a:p>
        </p:txBody>
      </p:sp>
    </p:spTree>
    <p:extLst>
      <p:ext uri="{BB962C8B-B14F-4D97-AF65-F5344CB8AC3E}">
        <p14:creationId xmlns:p14="http://schemas.microsoft.com/office/powerpoint/2010/main" val="63184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Conclusion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i="1" dirty="0" smtClean="0">
                <a:effectLst/>
              </a:rPr>
              <a:t>how </a:t>
            </a:r>
            <a:r>
              <a:rPr lang="en-US" i="1" dirty="0">
                <a:effectLst/>
              </a:rPr>
              <a:t>should we interpret contested actions?</a:t>
            </a:r>
            <a:r>
              <a:rPr lang="en-US" dirty="0">
                <a:effectLst/>
              </a:rPr>
              <a:t> </a:t>
            </a:r>
            <a:endParaRPr lang="en-US" dirty="0" smtClean="0">
              <a:effectLst/>
            </a:endParaRPr>
          </a:p>
          <a:p>
            <a:r>
              <a:rPr lang="en-US" dirty="0" smtClean="0">
                <a:effectLst/>
              </a:rPr>
              <a:t>We should attend carefully to the person, action, and circumstances. </a:t>
            </a:r>
          </a:p>
          <a:p>
            <a:r>
              <a:rPr lang="en-US" dirty="0" smtClean="0">
                <a:effectLst/>
              </a:rPr>
              <a:t>by </a:t>
            </a:r>
            <a:r>
              <a:rPr lang="en-US" dirty="0">
                <a:effectLst/>
              </a:rPr>
              <a:t>carefully attending to the details of the situation, the moral features will become salient to us. </a:t>
            </a:r>
            <a:endParaRPr lang="en-US" dirty="0" smtClean="0">
              <a:effectLst/>
            </a:endParaRPr>
          </a:p>
          <a:p>
            <a:pPr lvl="1"/>
            <a:r>
              <a:rPr lang="en-US" dirty="0" smtClean="0">
                <a:effectLst/>
              </a:rPr>
              <a:t>The </a:t>
            </a:r>
            <a:r>
              <a:rPr lang="en-US" dirty="0">
                <a:effectLst/>
              </a:rPr>
              <a:t>process of attention helps us to reflect on </a:t>
            </a:r>
            <a:r>
              <a:rPr lang="en-US" dirty="0" smtClean="0">
                <a:effectLst/>
              </a:rPr>
              <a:t>potential distortions in our interpretation, and so avoid error</a:t>
            </a:r>
          </a:p>
          <a:p>
            <a:r>
              <a:rPr lang="en-US" dirty="0" smtClean="0">
                <a:effectLst/>
              </a:rPr>
              <a:t>The </a:t>
            </a:r>
            <a:r>
              <a:rPr lang="en-US" dirty="0">
                <a:effectLst/>
              </a:rPr>
              <a:t>practice of attention is a skill that can be improved through practice, and we can expect that by careful attention, we will grow better at interpreting the actions of others, more humble about the potential for interference and error, and more attuned to the value and worth of the other person.</a:t>
            </a:r>
          </a:p>
          <a:p>
            <a:endParaRPr lang="en-US" dirty="0"/>
          </a:p>
        </p:txBody>
      </p:sp>
    </p:spTree>
    <p:extLst>
      <p:ext uri="{BB962C8B-B14F-4D97-AF65-F5344CB8AC3E}">
        <p14:creationId xmlns:p14="http://schemas.microsoft.com/office/powerpoint/2010/main" val="242364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a:t>
            </a:r>
            <a:endParaRPr lang="en-US" dirty="0"/>
          </a:p>
        </p:txBody>
      </p:sp>
      <p:sp>
        <p:nvSpPr>
          <p:cNvPr id="6" name="Content Placeholder 5"/>
          <p:cNvSpPr>
            <a:spLocks noGrp="1"/>
          </p:cNvSpPr>
          <p:nvPr>
            <p:ph idx="1"/>
          </p:nvPr>
        </p:nvSpPr>
        <p:spPr/>
        <p:txBody>
          <a:bodyPr/>
          <a:lstStyle/>
          <a:p>
            <a:pPr marL="457200" indent="-457200">
              <a:buFont typeface="+mj-lt"/>
              <a:buAutoNum type="arabicPeriod"/>
            </a:pPr>
            <a:r>
              <a:rPr lang="en-US" dirty="0" smtClean="0"/>
              <a:t>Understanding Action and the role of interpretation</a:t>
            </a:r>
          </a:p>
          <a:p>
            <a:pPr marL="457200" indent="-457200">
              <a:buFont typeface="+mj-lt"/>
              <a:buAutoNum type="arabicPeriod"/>
            </a:pPr>
            <a:r>
              <a:rPr lang="en-US" dirty="0" smtClean="0"/>
              <a:t>A dance through some philosophical literature</a:t>
            </a:r>
          </a:p>
          <a:p>
            <a:pPr marL="457200" indent="-457200">
              <a:buFont typeface="+mj-lt"/>
              <a:buAutoNum type="arabicPeriod"/>
            </a:pPr>
            <a:r>
              <a:rPr lang="en-US" dirty="0" smtClean="0"/>
              <a:t>Attunement (from Simone Weil)</a:t>
            </a:r>
          </a:p>
          <a:p>
            <a:pPr marL="457200" indent="-457200">
              <a:buFont typeface="+mj-lt"/>
              <a:buAutoNum type="arabicPeriod"/>
            </a:pPr>
            <a:r>
              <a:rPr lang="en-US" dirty="0" smtClean="0"/>
              <a:t>Concluding thoughts</a:t>
            </a:r>
          </a:p>
          <a:p>
            <a:pPr marL="457200" indent="-457200">
              <a:buFont typeface="+mj-lt"/>
              <a:buAutoNum type="arabicPeriod"/>
            </a:pPr>
            <a:endParaRPr lang="en-US" dirty="0"/>
          </a:p>
        </p:txBody>
      </p:sp>
    </p:spTree>
    <p:extLst>
      <p:ext uri="{BB962C8B-B14F-4D97-AF65-F5344CB8AC3E}">
        <p14:creationId xmlns:p14="http://schemas.microsoft.com/office/powerpoint/2010/main" val="10138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Understanding Action</a:t>
            </a:r>
            <a:endParaRPr lang="en-US" dirty="0"/>
          </a:p>
        </p:txBody>
      </p:sp>
      <p:sp>
        <p:nvSpPr>
          <p:cNvPr id="3" name="Content Placeholder 2"/>
          <p:cNvSpPr>
            <a:spLocks noGrp="1"/>
          </p:cNvSpPr>
          <p:nvPr>
            <p:ph idx="1"/>
          </p:nvPr>
        </p:nvSpPr>
        <p:spPr/>
        <p:txBody>
          <a:bodyPr/>
          <a:lstStyle/>
          <a:p>
            <a:pPr marL="0" lvl="0" indent="0">
              <a:buNone/>
            </a:pPr>
            <a:r>
              <a:rPr lang="en-US" dirty="0" smtClean="0">
                <a:effectLst/>
              </a:rPr>
              <a:t>What is an action?</a:t>
            </a:r>
          </a:p>
          <a:p>
            <a:pPr lvl="0"/>
            <a:r>
              <a:rPr lang="en-US" dirty="0" smtClean="0">
                <a:effectLst/>
              </a:rPr>
              <a:t>Mere </a:t>
            </a:r>
            <a:r>
              <a:rPr lang="en-US" dirty="0">
                <a:effectLst/>
              </a:rPr>
              <a:t>act: series of bodily movements</a:t>
            </a:r>
          </a:p>
          <a:p>
            <a:pPr lvl="0"/>
            <a:r>
              <a:rPr lang="en-US" dirty="0">
                <a:effectLst/>
              </a:rPr>
              <a:t>Action: a description of the act that includes the agent’s reason for acting</a:t>
            </a:r>
          </a:p>
          <a:p>
            <a:pPr lvl="0"/>
            <a:r>
              <a:rPr lang="en-US" dirty="0">
                <a:effectLst/>
              </a:rPr>
              <a:t>Interpreting an action involves situating it within its broader meaning, settling not just which act/action was performed, but also the ethical and interpersonal significance of that act/action. </a:t>
            </a:r>
          </a:p>
          <a:p>
            <a:endParaRPr lang="en-US" dirty="0"/>
          </a:p>
        </p:txBody>
      </p:sp>
    </p:spTree>
    <p:extLst>
      <p:ext uri="{BB962C8B-B14F-4D97-AF65-F5344CB8AC3E}">
        <p14:creationId xmlns:p14="http://schemas.microsoft.com/office/powerpoint/2010/main" val="290882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Understanding Action</a:t>
            </a:r>
          </a:p>
        </p:txBody>
      </p:sp>
      <p:sp>
        <p:nvSpPr>
          <p:cNvPr id="3" name="Content Placeholder 2"/>
          <p:cNvSpPr>
            <a:spLocks noGrp="1"/>
          </p:cNvSpPr>
          <p:nvPr>
            <p:ph idx="1"/>
          </p:nvPr>
        </p:nvSpPr>
        <p:spPr>
          <a:xfrm>
            <a:off x="1141413" y="1921165"/>
            <a:ext cx="9905998" cy="3870036"/>
          </a:xfrm>
        </p:spPr>
        <p:txBody>
          <a:bodyPr>
            <a:normAutofit fontScale="92500" lnSpcReduction="20000"/>
          </a:bodyPr>
          <a:lstStyle/>
          <a:p>
            <a:pPr marL="0" indent="0">
              <a:buNone/>
            </a:pPr>
            <a:r>
              <a:rPr lang="en-US" dirty="0">
                <a:effectLst/>
              </a:rPr>
              <a:t>Why are actions contested?</a:t>
            </a:r>
          </a:p>
          <a:p>
            <a:pPr lvl="0"/>
            <a:r>
              <a:rPr lang="en-US" dirty="0">
                <a:effectLst/>
              </a:rPr>
              <a:t>Information is missing (or there are equally </a:t>
            </a:r>
            <a:r>
              <a:rPr lang="en-US" dirty="0" err="1">
                <a:effectLst/>
              </a:rPr>
              <a:t>epistemically</a:t>
            </a:r>
            <a:r>
              <a:rPr lang="en-US" dirty="0">
                <a:effectLst/>
              </a:rPr>
              <a:t> good ways of filling in the answer)</a:t>
            </a:r>
          </a:p>
          <a:p>
            <a:pPr lvl="0"/>
            <a:r>
              <a:rPr lang="en-US" dirty="0">
                <a:effectLst/>
              </a:rPr>
              <a:t>A question of which concepts to apply to the situation (Contested Understanding)</a:t>
            </a:r>
          </a:p>
          <a:p>
            <a:pPr lvl="1"/>
            <a:r>
              <a:rPr lang="en-US" dirty="0">
                <a:effectLst/>
              </a:rPr>
              <a:t>Conditions of applying concepts are themselves contested</a:t>
            </a:r>
          </a:p>
          <a:p>
            <a:pPr lvl="1"/>
            <a:r>
              <a:rPr lang="en-US" dirty="0">
                <a:effectLst/>
              </a:rPr>
              <a:t>Conditions of applying concepts are vague</a:t>
            </a:r>
          </a:p>
          <a:p>
            <a:pPr lvl="0"/>
            <a:r>
              <a:rPr lang="en-US" dirty="0">
                <a:effectLst/>
              </a:rPr>
              <a:t>Clash of evaluative outlooks (according to one evaluative outlook the action is appropriate, according to another it is foolish)</a:t>
            </a:r>
          </a:p>
          <a:p>
            <a:pPr lvl="1"/>
            <a:r>
              <a:rPr lang="en-US" dirty="0">
                <a:effectLst/>
              </a:rPr>
              <a:t>College Freshmen reading </a:t>
            </a:r>
            <a:r>
              <a:rPr lang="en-US" i="1" dirty="0">
                <a:effectLst/>
              </a:rPr>
              <a:t>Antigone </a:t>
            </a:r>
            <a:endParaRPr lang="en-US" dirty="0">
              <a:effectLst/>
            </a:endParaRPr>
          </a:p>
          <a:p>
            <a:r>
              <a:rPr lang="en-US" dirty="0">
                <a:effectLst/>
              </a:rPr>
              <a:t>Interpretations arise out of narratives, robust stories that explain the nature of the action. But it isn’t a good question to ask </a:t>
            </a:r>
            <a:r>
              <a:rPr lang="en-US" i="1" dirty="0">
                <a:effectLst/>
              </a:rPr>
              <a:t>which</a:t>
            </a:r>
            <a:r>
              <a:rPr lang="en-US" dirty="0">
                <a:effectLst/>
              </a:rPr>
              <a:t> narrative to apply, since we can mint narratives on the cheap.</a:t>
            </a:r>
          </a:p>
          <a:p>
            <a:endParaRPr lang="en-US" dirty="0"/>
          </a:p>
        </p:txBody>
      </p:sp>
    </p:spTree>
    <p:extLst>
      <p:ext uri="{BB962C8B-B14F-4D97-AF65-F5344CB8AC3E}">
        <p14:creationId xmlns:p14="http://schemas.microsoft.com/office/powerpoint/2010/main" val="19942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Understanding Action</a:t>
            </a:r>
          </a:p>
        </p:txBody>
      </p:sp>
      <p:sp>
        <p:nvSpPr>
          <p:cNvPr id="3" name="Content Placeholder 2"/>
          <p:cNvSpPr>
            <a:spLocks noGrp="1"/>
          </p:cNvSpPr>
          <p:nvPr>
            <p:ph idx="1"/>
          </p:nvPr>
        </p:nvSpPr>
        <p:spPr/>
        <p:txBody>
          <a:bodyPr>
            <a:normAutofit lnSpcReduction="10000"/>
          </a:bodyPr>
          <a:lstStyle/>
          <a:p>
            <a:pPr marL="0" indent="0">
              <a:buNone/>
            </a:pPr>
            <a:r>
              <a:rPr lang="en-US" dirty="0">
                <a:effectLst/>
              </a:rPr>
              <a:t>Why care about </a:t>
            </a:r>
            <a:r>
              <a:rPr lang="en-US" dirty="0" smtClean="0">
                <a:effectLst/>
              </a:rPr>
              <a:t>interpretations?</a:t>
            </a:r>
            <a:endParaRPr lang="en-US" dirty="0">
              <a:effectLst/>
            </a:endParaRPr>
          </a:p>
          <a:p>
            <a:pPr lvl="0"/>
            <a:r>
              <a:rPr lang="en-US" dirty="0">
                <a:effectLst/>
              </a:rPr>
              <a:t>Quality of our interpersonal relationships</a:t>
            </a:r>
          </a:p>
          <a:p>
            <a:pPr lvl="0"/>
            <a:r>
              <a:rPr lang="en-US" dirty="0">
                <a:effectLst/>
              </a:rPr>
              <a:t>Matter of justice</a:t>
            </a:r>
          </a:p>
          <a:p>
            <a:pPr lvl="0"/>
            <a:r>
              <a:rPr lang="en-US" dirty="0">
                <a:effectLst/>
              </a:rPr>
              <a:t>Driven to understand each other, to be mutually intelligible, not just as idle curiosity.</a:t>
            </a:r>
          </a:p>
          <a:p>
            <a:pPr lvl="0"/>
            <a:r>
              <a:rPr lang="en-US" dirty="0">
                <a:effectLst/>
              </a:rPr>
              <a:t>We have a strong social need to have shared interpretations of significant events and actions.</a:t>
            </a:r>
          </a:p>
          <a:p>
            <a:pPr marL="0" indent="0">
              <a:buNone/>
            </a:pPr>
            <a:r>
              <a:rPr lang="en-US" b="1" dirty="0">
                <a:effectLst/>
              </a:rPr>
              <a:t>Question: in a contested action, how should we settle on the meaning of an action?</a:t>
            </a:r>
            <a:endParaRPr lang="en-US" dirty="0">
              <a:effectLst/>
            </a:endParaRPr>
          </a:p>
          <a:p>
            <a:endParaRPr lang="en-US" dirty="0"/>
          </a:p>
        </p:txBody>
      </p:sp>
    </p:spTree>
    <p:extLst>
      <p:ext uri="{BB962C8B-B14F-4D97-AF65-F5344CB8AC3E}">
        <p14:creationId xmlns:p14="http://schemas.microsoft.com/office/powerpoint/2010/main" val="5404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a:t>
            </a:r>
            <a:endParaRPr lang="en-US" dirty="0"/>
          </a:p>
        </p:txBody>
      </p:sp>
      <p:sp>
        <p:nvSpPr>
          <p:cNvPr id="6" name="Content Placeholder 5"/>
          <p:cNvSpPr>
            <a:spLocks noGrp="1"/>
          </p:cNvSpPr>
          <p:nvPr>
            <p:ph idx="1"/>
          </p:nvPr>
        </p:nvSpPr>
        <p:spPr/>
        <p:txBody>
          <a:bodyPr/>
          <a:lstStyle/>
          <a:p>
            <a:pPr marL="457200" indent="-457200">
              <a:buFont typeface="+mj-lt"/>
              <a:buAutoNum type="arabicPeriod"/>
            </a:pPr>
            <a:r>
              <a:rPr lang="en-US" strike="sngStrike" dirty="0" smtClean="0"/>
              <a:t>Understanding Action and the role of interpretation</a:t>
            </a:r>
          </a:p>
          <a:p>
            <a:pPr marL="457200" indent="-457200">
              <a:buFont typeface="+mj-lt"/>
              <a:buAutoNum type="arabicPeriod"/>
            </a:pPr>
            <a:r>
              <a:rPr lang="en-US" dirty="0" smtClean="0"/>
              <a:t>A dance through some philosophical literature</a:t>
            </a:r>
          </a:p>
          <a:p>
            <a:pPr marL="457200" indent="-457200">
              <a:buFont typeface="+mj-lt"/>
              <a:buAutoNum type="arabicPeriod"/>
            </a:pPr>
            <a:r>
              <a:rPr lang="en-US" dirty="0" smtClean="0"/>
              <a:t>Attunement (from Simone Weil)</a:t>
            </a:r>
          </a:p>
          <a:p>
            <a:pPr marL="457200" indent="-457200">
              <a:buFont typeface="+mj-lt"/>
              <a:buAutoNum type="arabicPeriod"/>
            </a:pPr>
            <a:r>
              <a:rPr lang="en-US" dirty="0" smtClean="0"/>
              <a:t>Concluding thoughts</a:t>
            </a:r>
          </a:p>
          <a:p>
            <a:pPr marL="457200" indent="-457200">
              <a:buFont typeface="+mj-lt"/>
              <a:buAutoNum type="arabicPeriod"/>
            </a:pPr>
            <a:endParaRPr lang="en-US" dirty="0"/>
          </a:p>
        </p:txBody>
      </p:sp>
    </p:spTree>
    <p:extLst>
      <p:ext uri="{BB962C8B-B14F-4D97-AF65-F5344CB8AC3E}">
        <p14:creationId xmlns:p14="http://schemas.microsoft.com/office/powerpoint/2010/main" val="273844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 Dance through some philosophical literature: The Authority 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effectLst/>
              </a:rPr>
              <a:t>From </a:t>
            </a:r>
            <a:r>
              <a:rPr lang="en-US" dirty="0" err="1">
                <a:effectLst/>
              </a:rPr>
              <a:t>Anscombe</a:t>
            </a:r>
            <a:r>
              <a:rPr lang="en-US" dirty="0">
                <a:effectLst/>
              </a:rPr>
              <a:t>: agent knows what she is doing without inference, expressed via her intention</a:t>
            </a:r>
            <a:r>
              <a:rPr lang="en-US" dirty="0" smtClean="0">
                <a:effectLst/>
              </a:rPr>
              <a:t>. So we ought to defer to the agent to understand the meaning of her actions</a:t>
            </a:r>
            <a:endParaRPr lang="en-US" dirty="0">
              <a:effectLst/>
            </a:endParaRPr>
          </a:p>
          <a:p>
            <a:pPr lvl="0"/>
            <a:r>
              <a:rPr lang="en-US" dirty="0">
                <a:effectLst/>
              </a:rPr>
              <a:t>An intention expresses the agent’s reasons for action</a:t>
            </a:r>
          </a:p>
          <a:p>
            <a:pPr lvl="0"/>
            <a:r>
              <a:rPr lang="en-US" dirty="0">
                <a:effectLst/>
              </a:rPr>
              <a:t>Agents have privileged access to their intentions</a:t>
            </a:r>
          </a:p>
          <a:p>
            <a:pPr marL="0" indent="0">
              <a:buNone/>
            </a:pPr>
            <a:r>
              <a:rPr lang="en-US" dirty="0">
                <a:effectLst/>
              </a:rPr>
              <a:t>Deference is grounded in epistemic and moral reasons</a:t>
            </a:r>
          </a:p>
          <a:p>
            <a:pPr lvl="0"/>
            <a:r>
              <a:rPr lang="en-US" dirty="0">
                <a:effectLst/>
              </a:rPr>
              <a:t>The epistemic consideration is that the agent has better access to her intention in acting. </a:t>
            </a:r>
          </a:p>
          <a:p>
            <a:pPr lvl="0"/>
            <a:r>
              <a:rPr lang="en-US" dirty="0">
                <a:effectLst/>
              </a:rPr>
              <a:t>The moral consideration is that respect for agents involves (in part) seeing them as determined by their reasons.</a:t>
            </a:r>
          </a:p>
          <a:p>
            <a:pPr marL="0" indent="0">
              <a:buNone/>
            </a:pPr>
            <a:r>
              <a:rPr lang="en-US" dirty="0">
                <a:effectLst/>
              </a:rPr>
              <a:t>Reply: the intentional description of the action is not sufficient for the meaning of the action. (Blackface)</a:t>
            </a:r>
          </a:p>
          <a:p>
            <a:pPr marL="0" indent="0">
              <a:buNone/>
            </a:pPr>
            <a:endParaRPr lang="en-US" dirty="0"/>
          </a:p>
        </p:txBody>
      </p:sp>
    </p:spTree>
    <p:extLst>
      <p:ext uri="{BB962C8B-B14F-4D97-AF65-F5344CB8AC3E}">
        <p14:creationId xmlns:p14="http://schemas.microsoft.com/office/powerpoint/2010/main" val="154438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 Dance through some philosophical literature: The Social Meaning View</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effectLst/>
              </a:rPr>
              <a:t>The </a:t>
            </a:r>
            <a:r>
              <a:rPr lang="en-US" dirty="0">
                <a:effectLst/>
              </a:rPr>
              <a:t>meaning of the action is determined by available social scripts, schemas and blueprints</a:t>
            </a:r>
          </a:p>
          <a:p>
            <a:pPr lvl="1"/>
            <a:r>
              <a:rPr lang="en-US" dirty="0">
                <a:effectLst/>
              </a:rPr>
              <a:t>Action, A, </a:t>
            </a:r>
            <a:r>
              <a:rPr lang="en-US" dirty="0" smtClean="0">
                <a:effectLst/>
              </a:rPr>
              <a:t>means M</a:t>
            </a:r>
            <a:r>
              <a:rPr lang="en-US" dirty="0">
                <a:effectLst/>
              </a:rPr>
              <a:t>, in circumstances C</a:t>
            </a:r>
          </a:p>
          <a:p>
            <a:pPr lvl="1"/>
            <a:r>
              <a:rPr lang="en-US" dirty="0">
                <a:effectLst/>
              </a:rPr>
              <a:t>Blackface, wearing a wedding ring, liking an Instagram post, saluting one’s commanding officer. </a:t>
            </a:r>
          </a:p>
          <a:p>
            <a:pPr lvl="1"/>
            <a:r>
              <a:rPr lang="en-US" dirty="0">
                <a:effectLst/>
              </a:rPr>
              <a:t>We could negotiate different meanings for these actions. But given a context, it is not up to the individual what the action means.</a:t>
            </a:r>
          </a:p>
          <a:p>
            <a:pPr lvl="0"/>
            <a:r>
              <a:rPr lang="en-US" dirty="0" smtClean="0">
                <a:effectLst/>
              </a:rPr>
              <a:t>But contested actions often have multiple social meanings</a:t>
            </a:r>
            <a:endParaRPr lang="en-US" dirty="0">
              <a:effectLst/>
            </a:endParaRPr>
          </a:p>
          <a:p>
            <a:r>
              <a:rPr lang="en-US" dirty="0">
                <a:effectLst/>
              </a:rPr>
              <a:t>But social scripts are in constant need of </a:t>
            </a:r>
            <a:r>
              <a:rPr lang="en-US" i="1" dirty="0">
                <a:effectLst/>
              </a:rPr>
              <a:t>critique</a:t>
            </a:r>
            <a:r>
              <a:rPr lang="en-US" dirty="0">
                <a:effectLst/>
              </a:rPr>
              <a:t> because their meanings are unjust or </a:t>
            </a:r>
            <a:r>
              <a:rPr lang="en-US" dirty="0" err="1">
                <a:effectLst/>
              </a:rPr>
              <a:t>obfuscatory</a:t>
            </a:r>
            <a:r>
              <a:rPr lang="en-US" dirty="0">
                <a:effectLst/>
              </a:rPr>
              <a:t>. </a:t>
            </a:r>
          </a:p>
          <a:p>
            <a:pPr lvl="1"/>
            <a:r>
              <a:rPr lang="en-US" dirty="0">
                <a:effectLst/>
              </a:rPr>
              <a:t>Ex. Silencing</a:t>
            </a:r>
          </a:p>
          <a:p>
            <a:endParaRPr lang="en-US" dirty="0"/>
          </a:p>
        </p:txBody>
      </p:sp>
    </p:spTree>
    <p:extLst>
      <p:ext uri="{BB962C8B-B14F-4D97-AF65-F5344CB8AC3E}">
        <p14:creationId xmlns:p14="http://schemas.microsoft.com/office/powerpoint/2010/main" val="40923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769433AF980640A7036571EB4F8169" ma:contentTypeVersion="9" ma:contentTypeDescription="Create a new document." ma:contentTypeScope="" ma:versionID="be0efa2cdbc7600d1788fc374926e52f">
  <xsd:schema xmlns:xsd="http://www.w3.org/2001/XMLSchema" xmlns:xs="http://www.w3.org/2001/XMLSchema" xmlns:p="http://schemas.microsoft.com/office/2006/metadata/properties" xmlns:ns3="48f3bc62-79d2-413d-b4ff-5a66e0a03621" xmlns:ns4="b370176f-70ac-4578-bd2a-856a444d7302" targetNamespace="http://schemas.microsoft.com/office/2006/metadata/properties" ma:root="true" ma:fieldsID="67ecbcc910cd3bd3329a247ed2bcd26d" ns3:_="" ns4:_="">
    <xsd:import namespace="48f3bc62-79d2-413d-b4ff-5a66e0a03621"/>
    <xsd:import namespace="b370176f-70ac-4578-bd2a-856a444d730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3bc62-79d2-413d-b4ff-5a66e0a036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70176f-70ac-4578-bd2a-856a444d730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5A06A8-E706-4B6C-BE9B-F2452A6A71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3bc62-79d2-413d-b4ff-5a66e0a03621"/>
    <ds:schemaRef ds:uri="b370176f-70ac-4578-bd2a-856a444d73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829FB6-64EF-4C5A-B5A5-4357714C63B8}">
  <ds:schemaRefs>
    <ds:schemaRef ds:uri="http://schemas.microsoft.com/sharepoint/v3/contenttype/forms"/>
  </ds:schemaRefs>
</ds:datastoreItem>
</file>

<file path=customXml/itemProps3.xml><?xml version="1.0" encoding="utf-8"?>
<ds:datastoreItem xmlns:ds="http://schemas.openxmlformats.org/officeDocument/2006/customXml" ds:itemID="{1F5DBAD1-8A8F-45EE-9574-768E8DF10972}">
  <ds:schemaRefs>
    <ds:schemaRef ds:uri="http://schemas.openxmlformats.org/package/2006/metadata/core-properties"/>
    <ds:schemaRef ds:uri="http://purl.org/dc/terms/"/>
    <ds:schemaRef ds:uri="http://schemas.microsoft.com/office/2006/documentManagement/types"/>
    <ds:schemaRef ds:uri="48f3bc62-79d2-413d-b4ff-5a66e0a03621"/>
    <ds:schemaRef ds:uri="http://purl.org/dc/elements/1.1/"/>
    <ds:schemaRef ds:uri="http://schemas.microsoft.com/office/infopath/2007/PartnerControls"/>
    <ds:schemaRef ds:uri="b370176f-70ac-4578-bd2a-856a444d7302"/>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Template>
  <TotalTime>46</TotalTime>
  <Words>1730</Words>
  <Application>Microsoft Office PowerPoint</Application>
  <PresentationFormat>Widescreen</PresentationFormat>
  <Paragraphs>126</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Century Gothic</vt:lpstr>
      <vt:lpstr>Mesh</vt:lpstr>
      <vt:lpstr>Ethics of Interpretation</vt:lpstr>
      <vt:lpstr>Ethics of Interpretation </vt:lpstr>
      <vt:lpstr>Plan</vt:lpstr>
      <vt:lpstr>1. Understanding Action</vt:lpstr>
      <vt:lpstr>1. Understanding Action</vt:lpstr>
      <vt:lpstr>1. Understanding Action</vt:lpstr>
      <vt:lpstr>Plan</vt:lpstr>
      <vt:lpstr>2. A Dance through some philosophical literature: The Authority View</vt:lpstr>
      <vt:lpstr>2. A Dance through some philosophical literature: The Social Meaning View</vt:lpstr>
      <vt:lpstr>2. A Dance through some philosophical literature: Principle of Charity</vt:lpstr>
      <vt:lpstr>Plan</vt:lpstr>
      <vt:lpstr>3. Attunement</vt:lpstr>
      <vt:lpstr>3. Attunement</vt:lpstr>
      <vt:lpstr>3. Attunement</vt:lpstr>
      <vt:lpstr>3. Attunement</vt:lpstr>
      <vt:lpstr>3. Attunement</vt:lpstr>
      <vt:lpstr>3. Attunement</vt:lpstr>
      <vt:lpstr>3. Attunement</vt:lpstr>
      <vt:lpstr>3. Attunement: Distortions</vt:lpstr>
      <vt:lpstr>3. Attunement as corrective</vt:lpstr>
      <vt:lpstr>Plan</vt:lpstr>
      <vt:lpstr>3. Conclusion</vt:lpstr>
    </vt:vector>
  </TitlesOfParts>
  <Company>Texas Tech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of Interpretation</dc:title>
  <dc:creator>Flowerree, Amy</dc:creator>
  <cp:lastModifiedBy>Flowerree, Amy</cp:lastModifiedBy>
  <cp:revision>7</cp:revision>
  <dcterms:created xsi:type="dcterms:W3CDTF">2021-11-12T19:25:36Z</dcterms:created>
  <dcterms:modified xsi:type="dcterms:W3CDTF">2021-11-12T20:12:12Z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0x010100BD769433AF980640A7036571EB4F8169</vt:lpwstr>
  </property>
</Properties>
</file>